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62" r:id="rId2"/>
    <p:sldId id="698" r:id="rId3"/>
    <p:sldId id="728" r:id="rId4"/>
    <p:sldId id="671" r:id="rId5"/>
    <p:sldId id="729" r:id="rId6"/>
    <p:sldId id="699" r:id="rId7"/>
    <p:sldId id="701" r:id="rId8"/>
    <p:sldId id="730" r:id="rId9"/>
    <p:sldId id="702" r:id="rId10"/>
    <p:sldId id="704" r:id="rId11"/>
    <p:sldId id="705" r:id="rId12"/>
    <p:sldId id="731" r:id="rId13"/>
    <p:sldId id="706" r:id="rId14"/>
    <p:sldId id="707" r:id="rId15"/>
    <p:sldId id="708" r:id="rId16"/>
    <p:sldId id="709" r:id="rId17"/>
    <p:sldId id="710" r:id="rId18"/>
    <p:sldId id="711" r:id="rId19"/>
    <p:sldId id="712" r:id="rId20"/>
    <p:sldId id="713" r:id="rId21"/>
    <p:sldId id="714" r:id="rId22"/>
    <p:sldId id="715" r:id="rId23"/>
    <p:sldId id="716" r:id="rId24"/>
    <p:sldId id="717" r:id="rId25"/>
    <p:sldId id="719" r:id="rId26"/>
    <p:sldId id="734" r:id="rId27"/>
    <p:sldId id="720" r:id="rId28"/>
    <p:sldId id="727" r:id="rId29"/>
    <p:sldId id="732" r:id="rId30"/>
    <p:sldId id="735" r:id="rId31"/>
    <p:sldId id="726" r:id="rId32"/>
    <p:sldId id="721" r:id="rId33"/>
    <p:sldId id="722" r:id="rId34"/>
    <p:sldId id="723" r:id="rId35"/>
    <p:sldId id="725" r:id="rId36"/>
    <p:sldId id="724" r:id="rId37"/>
    <p:sldId id="718" r:id="rId38"/>
    <p:sldId id="737" r:id="rId39"/>
    <p:sldId id="736" r:id="rId40"/>
    <p:sldId id="692" r:id="rId4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i Dale" initials="LD" lastIdx="2" clrIdx="0"/>
  <p:cmAuthor id="2" name="Mark" initials="M" lastIdx="3" clrIdx="1"/>
  <p:cmAuthor id="3" name="juergensr" initials="j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24A"/>
    <a:srgbClr val="FFAE50"/>
    <a:srgbClr val="EBE7E8"/>
    <a:srgbClr val="9D0952"/>
    <a:srgbClr val="991A36"/>
    <a:srgbClr val="5E6A71"/>
    <a:srgbClr val="7A003C"/>
    <a:srgbClr val="650534"/>
    <a:srgbClr val="9DE352"/>
    <a:srgbClr val="7C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89115" autoAdjust="0"/>
  </p:normalViewPr>
  <p:slideViewPr>
    <p:cSldViewPr snapToGrid="0" snapToObjects="1">
      <p:cViewPr varScale="1">
        <p:scale>
          <a:sx n="114" d="100"/>
          <a:sy n="114" d="100"/>
        </p:scale>
        <p:origin x="1386" y="102"/>
      </p:cViewPr>
      <p:guideLst>
        <p:guide orient="horz" pos="213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18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9D0E1E1-FBF4-354D-838E-30FCBE99074F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B95408-83DC-1445-B6AB-4C196E6463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105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8/2/2022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06481" lvl="2" indent="-174708">
              <a:buFont typeface="Arial" charset="0"/>
              <a:buChar char="•"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94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D9C8C-EF72-4F3D-A558-71FF2B433C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57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9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Adjust font size and placement as needed to fit your content.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D9C8C-EF72-4F3D-A558-71FF2B433C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0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Adjust font size and placement as needed to fit your content.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D9C8C-EF72-4F3D-A558-71FF2B433C4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94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Adjust font size and placement as needed to fit your content.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D9C8C-EF72-4F3D-A558-71FF2B433C4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58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Adjust font size and placement as needed to fit your content.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D9C8C-EF72-4F3D-A558-71FF2B433C4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06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214887"/>
            <a:ext cx="7194955" cy="0"/>
          </a:xfrm>
          <a:prstGeom prst="line">
            <a:avLst/>
          </a:prstGeom>
          <a:ln w="38100" cap="flat">
            <a:solidFill>
              <a:srgbClr val="7C0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421" y="5979688"/>
            <a:ext cx="1365504" cy="7498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46369"/>
            <a:ext cx="2432304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0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29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14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91" y="1295400"/>
            <a:ext cx="8211820" cy="4800600"/>
          </a:xfrm>
        </p:spPr>
        <p:txBody>
          <a:bodyPr anchor="ctr"/>
          <a:lstStyle>
            <a:lvl1pPr>
              <a:spcBef>
                <a:spcPts val="1600"/>
              </a:spcBef>
              <a:defRPr sz="2400"/>
            </a:lvl1pPr>
            <a:lvl2pPr marL="514350" indent="-171450">
              <a:spcBef>
                <a:spcPts val="1000"/>
              </a:spcBef>
              <a:buSzPct val="75000"/>
              <a:buFont typeface="Courier New" charset="0"/>
              <a:buChar char="o"/>
              <a:defRPr sz="2000"/>
            </a:lvl2pPr>
            <a:lvl3pPr marL="857250" indent="-171450">
              <a:spcBef>
                <a:spcPts val="800"/>
              </a:spcBef>
              <a:buSzPct val="75000"/>
              <a:buFont typeface="Courier New" charset="0"/>
              <a:buChar char="o"/>
              <a:defRPr sz="1800"/>
            </a:lvl3pPr>
            <a:lvl4pPr marL="1200150" indent="-171450">
              <a:spcBef>
                <a:spcPts val="800"/>
              </a:spcBef>
              <a:buSzPct val="75000"/>
              <a:buFont typeface="Courier New" charset="0"/>
              <a:buChar char="o"/>
              <a:defRPr sz="1800"/>
            </a:lvl4pPr>
            <a:lvl5pPr marL="1543050" indent="-171450">
              <a:spcBef>
                <a:spcPts val="600"/>
              </a:spcBef>
              <a:buSzPct val="75000"/>
              <a:buFont typeface="Courier New" charset="0"/>
              <a:buChar char="o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19400" y="6356350"/>
            <a:ext cx="5872163" cy="501650"/>
          </a:xfr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 dirty="0"/>
              <a:t>References if applicable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36625"/>
          </a:xfrm>
          <a:prstGeom prst="rect">
            <a:avLst/>
          </a:prstGeom>
          <a:solidFill>
            <a:srgbClr val="12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6090" y="163512"/>
            <a:ext cx="8225790" cy="609600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90600" y="6356350"/>
            <a:ext cx="1695450" cy="365125"/>
          </a:xfrm>
        </p:spPr>
        <p:txBody>
          <a:bodyPr/>
          <a:lstStyle/>
          <a:p>
            <a:fld id="{BE2BCCA0-E129-4E82-B3E7-2A4DCAB1CB30}" type="datetimeFigureOut">
              <a:rPr lang="en-US" smtClean="0"/>
              <a:t>8/2/2022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EF95E44-CF61-4441-BFD0-7EF20BD3B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4" y="6381328"/>
            <a:ext cx="759706" cy="4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193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19400" y="6356350"/>
            <a:ext cx="5872163" cy="501650"/>
          </a:xfr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 dirty="0"/>
              <a:t>References if applicable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32400"/>
          </a:xfrm>
          <a:prstGeom prst="rect">
            <a:avLst/>
          </a:prstGeom>
          <a:solidFill>
            <a:srgbClr val="12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6090" y="161400"/>
            <a:ext cx="8225790" cy="609600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90600" y="6356350"/>
            <a:ext cx="1695450" cy="365125"/>
          </a:xfrm>
        </p:spPr>
        <p:txBody>
          <a:bodyPr/>
          <a:lstStyle/>
          <a:p>
            <a:fld id="{BE2BCCA0-E129-4E82-B3E7-2A4DCAB1CB30}" type="datetimeFigureOut">
              <a:rPr lang="en-US" smtClean="0"/>
              <a:t>8/2/2022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ED8BFC5-CBEF-FD4B-A66D-B1AD765E88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4" y="6381328"/>
            <a:ext cx="759706" cy="4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79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20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72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014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85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2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1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632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835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214887"/>
            <a:ext cx="7194955" cy="0"/>
          </a:xfrm>
          <a:prstGeom prst="line">
            <a:avLst/>
          </a:prstGeom>
          <a:ln w="38100" cap="flat">
            <a:solidFill>
              <a:srgbClr val="7C0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421" y="5979688"/>
            <a:ext cx="1365504" cy="7498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46369"/>
            <a:ext cx="2432304" cy="182880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21539" y="6346517"/>
            <a:ext cx="479525" cy="365125"/>
          </a:xfrm>
          <a:prstGeom prst="rect">
            <a:avLst/>
          </a:prstGeom>
        </p:spPr>
        <p:txBody>
          <a:bodyPr tIns="46800" rIns="0" anchor="ctr" anchorCtr="0"/>
          <a:lstStyle>
            <a:lvl1pPr algn="r">
              <a:defRPr sz="1200">
                <a:solidFill>
                  <a:srgbClr val="92929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10"/>
          <p:cNvSpPr>
            <a:spLocks noGrp="1"/>
          </p:cNvSpPr>
          <p:nvPr>
            <p:ph type="dt" sz="half" idx="2"/>
          </p:nvPr>
        </p:nvSpPr>
        <p:spPr>
          <a:xfrm>
            <a:off x="4441467" y="6346518"/>
            <a:ext cx="1958715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rgbClr val="92929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0" name="Date Placeholder 10"/>
          <p:cNvSpPr txBox="1">
            <a:spLocks/>
          </p:cNvSpPr>
          <p:nvPr userDrawn="1"/>
        </p:nvSpPr>
        <p:spPr>
          <a:xfrm>
            <a:off x="6433066" y="6346518"/>
            <a:ext cx="224451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92929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8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hf hdr="0" dt="0"/>
  <p:txStyles>
    <p:titleStyle>
      <a:lvl1pPr algn="l" defTabSz="457200" rtl="0" eaLnBrk="1" latinLnBrk="0" hangingPunct="1">
        <a:lnSpc>
          <a:spcPct val="15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Arial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7C0040"/>
        </a:buClr>
        <a:buFont typeface="Arial"/>
        <a:buChar char="•"/>
        <a:defRPr sz="22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7C0040"/>
        </a:buClr>
        <a:buFont typeface="Arial"/>
        <a:buChar char="–"/>
        <a:defRPr sz="22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7C0040"/>
        </a:buClr>
        <a:buFont typeface="Arial"/>
        <a:buChar char="•"/>
        <a:defRPr sz="22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7C0040"/>
        </a:buClr>
        <a:buFont typeface="Arial"/>
        <a:buChar char="–"/>
        <a:defRPr sz="22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7C0040"/>
        </a:buClr>
        <a:buFont typeface="Arial"/>
        <a:buChar char="»"/>
        <a:defRPr sz="22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690455" y="1259311"/>
            <a:ext cx="4505260" cy="26005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/>
              <a:t>Prerequisites for Therapeutic Studies in Humans </a:t>
            </a:r>
          </a:p>
          <a:p>
            <a:pPr marL="0" indent="0" algn="ctr">
              <a:buNone/>
            </a:pPr>
            <a:r>
              <a:rPr lang="en-US" sz="4000" dirty="0"/>
              <a:t>and Phase I Trials</a:t>
            </a:r>
            <a:br>
              <a:rPr lang="en-US" sz="4800" dirty="0">
                <a:solidFill>
                  <a:srgbClr val="5E6A71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4800" dirty="0">
              <a:solidFill>
                <a:srgbClr val="5E6A7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938528" y="3250548"/>
            <a:ext cx="3145536" cy="5873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solidFill>
                <a:srgbClr val="5E6A7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4" b="30306"/>
          <a:stretch/>
        </p:blipFill>
        <p:spPr bwMode="auto">
          <a:xfrm>
            <a:off x="5748577" y="6291304"/>
            <a:ext cx="1670514" cy="47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016" y="6315607"/>
            <a:ext cx="1465877" cy="41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490430" y="4022983"/>
            <a:ext cx="1842101" cy="1778924"/>
          </a:xfrm>
          <a:prstGeom prst="ellipse">
            <a:avLst/>
          </a:prstGeom>
          <a:solidFill>
            <a:schemeClr val="accent6">
              <a:alpha val="6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84064" y="4784370"/>
            <a:ext cx="2521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Rosalyn Juergens,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MD PhD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776" y="4887730"/>
            <a:ext cx="2521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August 3, 2022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45019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Pre-Clinical Efficacy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430"/>
            <a:ext cx="8229600" cy="467473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 specifically mandated studies</a:t>
            </a:r>
          </a:p>
          <a:p>
            <a:r>
              <a:rPr lang="en-US" dirty="0"/>
              <a:t>Up to the company and investigators</a:t>
            </a:r>
          </a:p>
          <a:p>
            <a:endParaRPr lang="en-CA" dirty="0"/>
          </a:p>
          <a:p>
            <a:r>
              <a:rPr lang="en-US" dirty="0"/>
              <a:t>Not predictive of success</a:t>
            </a:r>
          </a:p>
          <a:p>
            <a:r>
              <a:rPr lang="en-US" dirty="0"/>
              <a:t>But high negative predictive value</a:t>
            </a:r>
          </a:p>
          <a:p>
            <a:endParaRPr lang="en-CA" dirty="0"/>
          </a:p>
          <a:p>
            <a:pPr marL="0" indent="0">
              <a:buNone/>
            </a:pPr>
            <a:r>
              <a:rPr lang="en-US" dirty="0"/>
              <a:t>What to look for:</a:t>
            </a:r>
          </a:p>
          <a:p>
            <a:r>
              <a:rPr lang="en-US" dirty="0"/>
              <a:t>Multiple xenograft models (&gt;2)</a:t>
            </a:r>
          </a:p>
          <a:p>
            <a:r>
              <a:rPr lang="en-US" dirty="0"/>
              <a:t>Models with established tumors +/- </a:t>
            </a:r>
            <a:r>
              <a:rPr lang="en-US" dirty="0" err="1"/>
              <a:t>mets</a:t>
            </a:r>
            <a:r>
              <a:rPr lang="en-US" dirty="0"/>
              <a:t> before treatment </a:t>
            </a:r>
            <a:br>
              <a:rPr lang="en-US" dirty="0"/>
            </a:br>
            <a:r>
              <a:rPr lang="en-US" dirty="0"/>
              <a:t>(if applicable)</a:t>
            </a:r>
          </a:p>
          <a:p>
            <a:r>
              <a:rPr lang="en-US" dirty="0"/>
              <a:t>Regression rather than growth delay</a:t>
            </a:r>
          </a:p>
          <a:p>
            <a:r>
              <a:rPr lang="en-CA" dirty="0"/>
              <a:t>IV or PO administration</a:t>
            </a:r>
          </a:p>
          <a:p>
            <a:r>
              <a:rPr lang="en-US" dirty="0"/>
              <a:t>Dose response effects (and plasma drug levels) 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 descr="basic_principles_of_pharm [TUSOM | Pharmwiki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914" y="875281"/>
            <a:ext cx="3832097" cy="291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236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Pre-clinical Toxicology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543" y="1883229"/>
            <a:ext cx="8229600" cy="4372429"/>
          </a:xfrm>
        </p:spPr>
        <p:txBody>
          <a:bodyPr/>
          <a:lstStyle/>
          <a:p>
            <a:r>
              <a:rPr lang="en-CA" dirty="0"/>
              <a:t>Typically a rodent (mouse or rat) and non-rodent </a:t>
            </a:r>
            <a:br>
              <a:rPr lang="en-CA" dirty="0"/>
            </a:br>
            <a:r>
              <a:rPr lang="en-CA" dirty="0"/>
              <a:t>(dog or non-human primate) species</a:t>
            </a:r>
          </a:p>
          <a:p>
            <a:r>
              <a:rPr lang="en-CA" dirty="0"/>
              <a:t>Monoclonal antibodies require cross-reactive species </a:t>
            </a:r>
            <a:br>
              <a:rPr lang="en-CA" dirty="0"/>
            </a:br>
            <a:r>
              <a:rPr lang="en-CA" dirty="0"/>
              <a:t>(</a:t>
            </a:r>
            <a:r>
              <a:rPr lang="en-CA" dirty="0" err="1"/>
              <a:t>ie</a:t>
            </a:r>
            <a:r>
              <a:rPr lang="en-CA" dirty="0"/>
              <a:t>. primate)</a:t>
            </a:r>
          </a:p>
          <a:p>
            <a:r>
              <a:rPr lang="en-CA" dirty="0"/>
              <a:t>Few animal organ specific toxicities predict for human toxicities</a:t>
            </a:r>
          </a:p>
          <a:p>
            <a:pPr lvl="1"/>
            <a:r>
              <a:rPr lang="en-CA" dirty="0" err="1"/>
              <a:t>Myelosuppression</a:t>
            </a:r>
            <a:r>
              <a:rPr lang="en-CA" dirty="0"/>
              <a:t> and gastrointestinal toxicity more predictable</a:t>
            </a:r>
          </a:p>
          <a:p>
            <a:pPr lvl="1"/>
            <a:r>
              <a:rPr lang="en-CA" dirty="0"/>
              <a:t>Hepatic and renal toxicities –large false positive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50" name="Picture 2" descr="175,566 Toxic symbol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2"/>
          <a:stretch/>
        </p:blipFill>
        <p:spPr bwMode="auto">
          <a:xfrm>
            <a:off x="6952343" y="82202"/>
            <a:ext cx="1919666" cy="162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964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Required Toxicology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578864"/>
              </p:ext>
            </p:extLst>
          </p:nvPr>
        </p:nvGraphicFramePr>
        <p:xfrm>
          <a:off x="326570" y="908113"/>
          <a:ext cx="8490859" cy="5856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7058">
                  <a:extLst>
                    <a:ext uri="{9D8B030D-6E8A-4147-A177-3AD203B41FA5}">
                      <a16:colId xmlns:a16="http://schemas.microsoft.com/office/drawing/2014/main" val="1307678872"/>
                    </a:ext>
                  </a:extLst>
                </a:gridCol>
                <a:gridCol w="6663801">
                  <a:extLst>
                    <a:ext uri="{9D8B030D-6E8A-4147-A177-3AD203B41FA5}">
                      <a16:colId xmlns:a16="http://schemas.microsoft.com/office/drawing/2014/main" val="2242726761"/>
                    </a:ext>
                  </a:extLst>
                </a:gridCol>
              </a:tblGrid>
              <a:tr h="350701">
                <a:tc>
                  <a:txBody>
                    <a:bodyPr/>
                    <a:lstStyle/>
                    <a:p>
                      <a:r>
                        <a:rPr lang="en-CA" dirty="0"/>
                        <a:t>Type of dosing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Requirements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17632"/>
                  </a:ext>
                </a:extLst>
              </a:tr>
              <a:tr h="2454904">
                <a:tc>
                  <a:txBody>
                    <a:bodyPr/>
                    <a:lstStyle/>
                    <a:p>
                      <a:r>
                        <a:rPr lang="en-CA" dirty="0"/>
                        <a:t>Single Dose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/>
                        <a:t>2 species: rodent &amp; non-rodent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/>
                        <a:t>Clinical formulation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/>
                        <a:t>Several</a:t>
                      </a:r>
                      <a:r>
                        <a:rPr lang="en-CA" baseline="0" dirty="0"/>
                        <a:t> doses studied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aseline="0" dirty="0"/>
                        <a:t>Determine toxicity and organ effects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aseline="0" dirty="0"/>
                        <a:t>NOAEL; LD10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aseline="0" dirty="0"/>
                        <a:t>PK for relationship to exposure and effects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aseline="0" dirty="0"/>
                        <a:t>Species specific if required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aseline="0" dirty="0"/>
                        <a:t>Target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aseline="0" dirty="0"/>
                        <a:t>Toxic effects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611032"/>
                  </a:ext>
                </a:extLst>
              </a:tr>
              <a:tr h="1753807">
                <a:tc>
                  <a:txBody>
                    <a:bodyPr/>
                    <a:lstStyle/>
                    <a:p>
                      <a:r>
                        <a:rPr lang="en-CA" dirty="0"/>
                        <a:t>Chronic Toxicity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/>
                        <a:t>2 species: rodent and non-rodent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/>
                        <a:t>Duration of treatment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/>
                        <a:t>Rodents:</a:t>
                      </a:r>
                      <a:r>
                        <a:rPr lang="en-CA" baseline="0" dirty="0"/>
                        <a:t> 6 months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aseline="0" dirty="0"/>
                        <a:t>Non-rodents: 9-12 months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aseline="0" dirty="0"/>
                        <a:t>Determine chronic or late effects of treatment including severity and reversibility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873831"/>
                  </a:ext>
                </a:extLst>
              </a:tr>
              <a:tr h="613726">
                <a:tc>
                  <a:txBody>
                    <a:bodyPr/>
                    <a:lstStyle/>
                    <a:p>
                      <a:r>
                        <a:rPr lang="en-CA" dirty="0" err="1"/>
                        <a:t>Genotoxicity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aseline="0" dirty="0"/>
                        <a:t>In vitro tests for mutations and chromosomal damage from the agent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593012"/>
                  </a:ext>
                </a:extLst>
              </a:tr>
              <a:tr h="536389">
                <a:tc>
                  <a:txBody>
                    <a:bodyPr/>
                    <a:lstStyle/>
                    <a:p>
                      <a:r>
                        <a:rPr lang="en-CA" dirty="0"/>
                        <a:t>Local</a:t>
                      </a:r>
                      <a:r>
                        <a:rPr lang="en-CA" baseline="0" dirty="0"/>
                        <a:t> toxicity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aseline="0" dirty="0"/>
                        <a:t>Local tolerance using routes relevant to method of administration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555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018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Starting Dose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3544"/>
            <a:ext cx="7881257" cy="4812620"/>
          </a:xfrm>
        </p:spPr>
        <p:txBody>
          <a:bodyPr>
            <a:noAutofit/>
          </a:bodyPr>
          <a:lstStyle/>
          <a:p>
            <a:r>
              <a:rPr lang="en-CA" sz="2000" dirty="0"/>
              <a:t>LD10 (Lethal dose 10)</a:t>
            </a:r>
          </a:p>
          <a:p>
            <a:pPr lvl="1"/>
            <a:r>
              <a:rPr lang="en-CA" sz="2000" dirty="0"/>
              <a:t>Dose that is lethal in 10% of animals</a:t>
            </a:r>
          </a:p>
          <a:p>
            <a:pPr lvl="1"/>
            <a:endParaRPr lang="en-CA" sz="2000" dirty="0"/>
          </a:p>
          <a:p>
            <a:r>
              <a:rPr lang="en-CA" sz="2000" dirty="0"/>
              <a:t>NOAEL (No observed adverse event level)</a:t>
            </a:r>
          </a:p>
          <a:p>
            <a:pPr lvl="1"/>
            <a:r>
              <a:rPr lang="en-CA" sz="2000" dirty="0"/>
              <a:t>The highest tested dose that has no </a:t>
            </a:r>
            <a:br>
              <a:rPr lang="en-CA" sz="2000" dirty="0"/>
            </a:br>
            <a:r>
              <a:rPr lang="en-CA" sz="2000" dirty="0"/>
              <a:t>harmful or adverse event in the animals</a:t>
            </a:r>
          </a:p>
          <a:p>
            <a:pPr lvl="1"/>
            <a:endParaRPr lang="en-CA" sz="2000" dirty="0"/>
          </a:p>
          <a:p>
            <a:r>
              <a:rPr lang="en-CA" sz="2000" dirty="0"/>
              <a:t>TDL (Toxic dose low)</a:t>
            </a:r>
          </a:p>
          <a:p>
            <a:pPr lvl="1"/>
            <a:r>
              <a:rPr lang="en-CA" sz="2000" dirty="0"/>
              <a:t>The lowest tested dose that caused </a:t>
            </a:r>
            <a:br>
              <a:rPr lang="en-CA" sz="2000" dirty="0"/>
            </a:br>
            <a:r>
              <a:rPr lang="en-CA" sz="2000" dirty="0"/>
              <a:t>any toxic effect in the animals</a:t>
            </a:r>
          </a:p>
          <a:p>
            <a:pPr lvl="1"/>
            <a:endParaRPr lang="en-CA" sz="2000" dirty="0"/>
          </a:p>
          <a:p>
            <a:r>
              <a:rPr lang="en-CA" sz="2000" dirty="0"/>
              <a:t>Minimum anticipated biological effect level (MABEL)	</a:t>
            </a:r>
          </a:p>
          <a:p>
            <a:pPr lvl="1"/>
            <a:r>
              <a:rPr lang="en-CA" sz="2000" dirty="0"/>
              <a:t>Often used as a starting dose for antibodies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20" l="345" r="99828">
                        <a14:foregroundMark x1="55517" y1="8406" x2="55517" y2="8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0891" y="1313544"/>
            <a:ext cx="3673280" cy="378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2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113" y="192314"/>
            <a:ext cx="8498116" cy="65418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530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Biomarker Assays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Impact on Trial Design</a:t>
            </a:r>
          </a:p>
          <a:p>
            <a:r>
              <a:rPr lang="en-US" dirty="0"/>
              <a:t>Will it provide useful information? </a:t>
            </a:r>
            <a:br>
              <a:rPr lang="en-US" dirty="0"/>
            </a:br>
            <a:r>
              <a:rPr lang="en-US" dirty="0"/>
              <a:t>(proof of mechanism or proof of concept)</a:t>
            </a:r>
          </a:p>
          <a:p>
            <a:pPr lvl="1"/>
            <a:r>
              <a:rPr lang="en-US" dirty="0"/>
              <a:t>Increases complexity &amp; cost</a:t>
            </a:r>
          </a:p>
          <a:p>
            <a:pPr lvl="1"/>
            <a:r>
              <a:rPr lang="en-US" dirty="0"/>
              <a:t>Limits patient numbers</a:t>
            </a:r>
          </a:p>
          <a:p>
            <a:pPr lvl="1"/>
            <a:r>
              <a:rPr lang="en-US" dirty="0"/>
              <a:t>Requires “clinical grade” assay</a:t>
            </a:r>
          </a:p>
          <a:p>
            <a:r>
              <a:rPr lang="en-US" dirty="0"/>
              <a:t>Patient selection</a:t>
            </a:r>
          </a:p>
          <a:p>
            <a:r>
              <a:rPr lang="en-US" dirty="0"/>
              <a:t>Serial tumor biopsies vs “surrogate” tissue</a:t>
            </a:r>
          </a:p>
          <a:p>
            <a:r>
              <a:rPr lang="en-US" dirty="0"/>
              <a:t>All comers vs expansion only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539" y="1860210"/>
            <a:ext cx="2472580" cy="2002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602" y="4696256"/>
            <a:ext cx="2597283" cy="8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89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Objectives of Phase I Clinical Trials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91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Primary: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Identify dose-limiting toxicities (DLTs) and </a:t>
            </a:r>
            <a:br>
              <a:rPr lang="en-US" dirty="0"/>
            </a:br>
            <a:r>
              <a:rPr lang="en-US" dirty="0"/>
              <a:t>the recommended phase II dose (RPTD)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Secondary: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Describe the toxicity profile of the new therapy in the schedule </a:t>
            </a:r>
            <a:br>
              <a:rPr lang="en-US" dirty="0"/>
            </a:br>
            <a:r>
              <a:rPr lang="en-US" dirty="0"/>
              <a:t>under evaluation</a:t>
            </a:r>
          </a:p>
          <a:p>
            <a:r>
              <a:rPr lang="en-US" dirty="0"/>
              <a:t>Assess pharmacokinetics (PK)</a:t>
            </a:r>
          </a:p>
          <a:p>
            <a:r>
              <a:rPr lang="en-US" dirty="0"/>
              <a:t>Assess pharmacodynamics effects (PD) in tumor and/or </a:t>
            </a:r>
            <a:br>
              <a:rPr lang="en-US" dirty="0"/>
            </a:br>
            <a:r>
              <a:rPr lang="en-US" dirty="0"/>
              <a:t>surrogate tissues</a:t>
            </a:r>
          </a:p>
          <a:p>
            <a:r>
              <a:rPr lang="en-US" dirty="0"/>
              <a:t>Document any preliminary evidence of objective antitumor activity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230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Patient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055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“Conventional” generic eligibility criteria-examples:</a:t>
            </a:r>
          </a:p>
          <a:p>
            <a:r>
              <a:rPr lang="en-US" dirty="0"/>
              <a:t>Advanced solid tumors unresponsive to standard therapies or for which there is no known effective treatment</a:t>
            </a:r>
          </a:p>
          <a:p>
            <a:r>
              <a:rPr lang="en-US" dirty="0"/>
              <a:t>Performance status (e.g. ECOG 0 or 1)</a:t>
            </a:r>
          </a:p>
          <a:p>
            <a:r>
              <a:rPr lang="en-CA" dirty="0"/>
              <a:t>Adequate organ functions (e.g. ANC, platelets, Creatinine, AST/ALT, bilirubin)</a:t>
            </a:r>
          </a:p>
          <a:p>
            <a:r>
              <a:rPr lang="en-US" dirty="0"/>
              <a:t>Specification about lines or types of prior therapy allowed </a:t>
            </a:r>
          </a:p>
          <a:p>
            <a:r>
              <a:rPr lang="en-US" dirty="0"/>
              <a:t>Specification about time interval between prior therapy and initiation of study treatment</a:t>
            </a:r>
          </a:p>
          <a:p>
            <a:r>
              <a:rPr lang="en-US" dirty="0"/>
              <a:t>No serious uncontrolled medical disorder or active infection </a:t>
            </a:r>
          </a:p>
          <a:p>
            <a:pPr marL="0" indent="0">
              <a:buNone/>
            </a:pPr>
            <a:endParaRPr lang="en-US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6" descr="Inclusion &amp; Exclusion Criteria - MedSci Communic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430" y="76200"/>
            <a:ext cx="3782760" cy="155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70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Patient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2840"/>
            <a:ext cx="8229600" cy="4525963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CA" sz="2400" b="1" dirty="0"/>
              <a:t>“Agent-specific” eligibility criteria-examples: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CA" sz="2400" dirty="0"/>
              <a:t>Specific organ exclusions:</a:t>
            </a:r>
          </a:p>
          <a:p>
            <a:pPr lvl="1"/>
            <a:r>
              <a:rPr lang="en-CA" sz="2000" dirty="0"/>
              <a:t>Cardiac function (e.g. QTc≥450-470 </a:t>
            </a:r>
            <a:r>
              <a:rPr lang="en-CA" sz="2000" dirty="0" err="1"/>
              <a:t>ms</a:t>
            </a:r>
            <a:r>
              <a:rPr lang="en-CA" sz="2000" dirty="0"/>
              <a:t>, LVEF ≤ 50%, </a:t>
            </a:r>
            <a:r>
              <a:rPr lang="en-CA" sz="2000" dirty="0" err="1"/>
              <a:t>etc</a:t>
            </a:r>
            <a:r>
              <a:rPr lang="en-CA" sz="2000" dirty="0"/>
              <a:t>), acute MI/CVA if preclinical cardiac risk</a:t>
            </a:r>
          </a:p>
          <a:p>
            <a:pPr lvl="1"/>
            <a:r>
              <a:rPr lang="en-US" sz="2000" dirty="0"/>
              <a:t>Recent hemorrhage or ongoing anticoagulation for agents with bleeding risk (</a:t>
            </a:r>
            <a:r>
              <a:rPr lang="en-US" sz="2000" dirty="0" err="1"/>
              <a:t>ie</a:t>
            </a:r>
            <a:r>
              <a:rPr lang="en-US" sz="2000" dirty="0"/>
              <a:t>. antiangiogenic)</a:t>
            </a:r>
          </a:p>
          <a:p>
            <a:pPr lvl="1"/>
            <a:r>
              <a:rPr lang="en-CA" sz="2000" dirty="0"/>
              <a:t>Diabetes or fasting plasma hyperglycemia ≥ 7.0 </a:t>
            </a:r>
            <a:r>
              <a:rPr lang="en-CA" sz="2000" dirty="0" err="1"/>
              <a:t>mmol</a:t>
            </a:r>
            <a:r>
              <a:rPr lang="en-CA" sz="2000" dirty="0"/>
              <a:t>/L for agents with risk of hyperglycemia(</a:t>
            </a:r>
            <a:r>
              <a:rPr lang="en-CA" sz="2000" dirty="0" err="1"/>
              <a:t>ie</a:t>
            </a:r>
            <a:r>
              <a:rPr lang="en-CA" sz="2000" dirty="0"/>
              <a:t>. PI3K/AKT)</a:t>
            </a:r>
          </a:p>
          <a:p>
            <a:r>
              <a:rPr lang="en-US" sz="2400" dirty="0"/>
              <a:t>Prohibited medications if significant risk of interaction with study drug</a:t>
            </a:r>
          </a:p>
          <a:p>
            <a:r>
              <a:rPr lang="en-US" sz="2400" dirty="0"/>
              <a:t>Prior exposure to drug in same class </a:t>
            </a:r>
          </a:p>
          <a:p>
            <a:endParaRPr lang="en-US" sz="2400" dirty="0"/>
          </a:p>
          <a:p>
            <a:endParaRPr lang="en-CA" sz="24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0" y="66675"/>
            <a:ext cx="2271486" cy="160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31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Dose Limiting Toxicity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4257"/>
            <a:ext cx="8229600" cy="4525963"/>
          </a:xfrm>
        </p:spPr>
        <p:txBody>
          <a:bodyPr/>
          <a:lstStyle/>
          <a:p>
            <a:r>
              <a:rPr lang="en-US" dirty="0"/>
              <a:t>Toxicity that is considered unacceptable (due to severity and/or irreversibility) and limits further dose escalation</a:t>
            </a:r>
          </a:p>
          <a:p>
            <a:endParaRPr lang="en-US" dirty="0"/>
          </a:p>
          <a:p>
            <a:r>
              <a:rPr lang="en-US" dirty="0"/>
              <a:t>Specified using standardized grading criteria (</a:t>
            </a:r>
            <a:r>
              <a:rPr lang="en-US" dirty="0" err="1"/>
              <a:t>ie</a:t>
            </a:r>
            <a:r>
              <a:rPr lang="en-US" dirty="0"/>
              <a:t>. CTCAE)</a:t>
            </a:r>
          </a:p>
          <a:p>
            <a:endParaRPr lang="en-US" dirty="0"/>
          </a:p>
          <a:p>
            <a:r>
              <a:rPr lang="en-US" dirty="0"/>
              <a:t>DLT is defined in advance prior to beginning the trial and is protocol-specific</a:t>
            </a:r>
          </a:p>
          <a:p>
            <a:endParaRPr lang="en-US" dirty="0"/>
          </a:p>
          <a:p>
            <a:r>
              <a:rPr lang="en-US" dirty="0"/>
              <a:t>Typically defined based on toxicity seen in the first cycle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60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3380636-B132-4BC7-B39D-BE3895792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359724"/>
              </p:ext>
            </p:extLst>
          </p:nvPr>
        </p:nvGraphicFramePr>
        <p:xfrm>
          <a:off x="154176" y="1285913"/>
          <a:ext cx="4381730" cy="4153896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590404">
                  <a:extLst>
                    <a:ext uri="{9D8B030D-6E8A-4147-A177-3AD203B41FA5}">
                      <a16:colId xmlns:a16="http://schemas.microsoft.com/office/drawing/2014/main" val="338393163"/>
                    </a:ext>
                  </a:extLst>
                </a:gridCol>
                <a:gridCol w="2791326">
                  <a:extLst>
                    <a:ext uri="{9D8B030D-6E8A-4147-A177-3AD203B41FA5}">
                      <a16:colId xmlns:a16="http://schemas.microsoft.com/office/drawing/2014/main" val="2668642815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Company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Relationship(s)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85460520"/>
                  </a:ext>
                </a:extLst>
              </a:tr>
              <a:tr h="374816"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Alkermes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Contracted Research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16042848"/>
                  </a:ext>
                </a:extLst>
              </a:tr>
              <a:tr h="374816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Amgen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Advisory Board, Honoraria, Contracted Research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70677347"/>
                  </a:ext>
                </a:extLst>
              </a:tr>
              <a:tr h="374816"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Astellas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Contracted Research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43617329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AstraZeneca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Advisory Board, Honoraria, Contracted Research</a:t>
                      </a:r>
                    </a:p>
                    <a:p>
                      <a:pPr algn="l"/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39887291"/>
                  </a:ext>
                </a:extLst>
              </a:tr>
              <a:tr h="374816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Bayer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Advisory Board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51322162"/>
                  </a:ext>
                </a:extLst>
              </a:tr>
              <a:tr h="374816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Bold Therapeutics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Contracted Research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184333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Bristol Myers Squibb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Advisory Board, Consultant, Honoraria, Contracted Research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98882884"/>
                  </a:ext>
                </a:extLst>
              </a:tr>
              <a:tr h="374816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EMD </a:t>
                      </a:r>
                      <a:r>
                        <a:rPr lang="en-US" sz="1100" dirty="0" err="1"/>
                        <a:t>Serono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Advisory Board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14721501"/>
                  </a:ext>
                </a:extLst>
              </a:tr>
              <a:tr h="374816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Fusion Pharmaceuticals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Advisory Board, Contracted Research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972979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3380636-B132-4BC7-B39D-BE3895792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770391"/>
              </p:ext>
            </p:extLst>
          </p:nvPr>
        </p:nvGraphicFramePr>
        <p:xfrm>
          <a:off x="4673151" y="1288945"/>
          <a:ext cx="4381730" cy="4720648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590404">
                  <a:extLst>
                    <a:ext uri="{9D8B030D-6E8A-4147-A177-3AD203B41FA5}">
                      <a16:colId xmlns:a16="http://schemas.microsoft.com/office/drawing/2014/main" val="338393163"/>
                    </a:ext>
                  </a:extLst>
                </a:gridCol>
                <a:gridCol w="2791326">
                  <a:extLst>
                    <a:ext uri="{9D8B030D-6E8A-4147-A177-3AD203B41FA5}">
                      <a16:colId xmlns:a16="http://schemas.microsoft.com/office/drawing/2014/main" val="2668642815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Company </a:t>
                      </a:r>
                    </a:p>
                    <a:p>
                      <a:pPr algn="l"/>
                      <a:endParaRPr lang="en-US" sz="9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Relationship(s)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85460520"/>
                  </a:ext>
                </a:extLst>
              </a:tr>
              <a:tr h="374816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Jazz</a:t>
                      </a:r>
                      <a:r>
                        <a:rPr lang="en-US" sz="1100" baseline="0" dirty="0"/>
                        <a:t> Pharmaceuticals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Advisory Board, Honoraria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49490791"/>
                  </a:ext>
                </a:extLst>
              </a:tr>
              <a:tr h="374816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Janssen Pharmaceuticals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Advisory Board; Contracted Research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25047911"/>
                  </a:ext>
                </a:extLst>
              </a:tr>
              <a:tr h="374816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Lilly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Advisory Board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73297317"/>
                  </a:ext>
                </a:extLst>
              </a:tr>
              <a:tr h="374816"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Macrogenics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Contracted Research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1712663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Merck Sharp and </a:t>
                      </a:r>
                      <a:r>
                        <a:rPr lang="en-US" sz="1100" dirty="0" err="1"/>
                        <a:t>Dohme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Advisory Board, Consultant, Honoraria, Contracted Research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2769069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Mirati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Honoraria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2798416"/>
                  </a:ext>
                </a:extLst>
              </a:tr>
              <a:tr h="374816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Novartis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Advisory Board, Contracted Research,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dirty="0"/>
                        <a:t>Honoraria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35676085"/>
                  </a:ext>
                </a:extLst>
              </a:tr>
              <a:tr h="374816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Pfizer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Advisory Board, Consultant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87248272"/>
                  </a:ext>
                </a:extLst>
              </a:tr>
              <a:tr h="374816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Roche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Advisory Board</a:t>
                      </a:r>
                      <a:r>
                        <a:rPr lang="en-US" sz="1100"/>
                        <a:t>; Honoraria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38934610"/>
                  </a:ext>
                </a:extLst>
              </a:tr>
              <a:tr h="374816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Sanofi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Advisory</a:t>
                      </a:r>
                      <a:r>
                        <a:rPr lang="en-US" sz="1100" baseline="0" dirty="0"/>
                        <a:t> Board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10687079"/>
                  </a:ext>
                </a:extLst>
              </a:tr>
              <a:tr h="374816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Takeda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Advisory Board, Honoraria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4227119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Disclosures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176" y="5582722"/>
            <a:ext cx="377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 will be discussing treatments not yet </a:t>
            </a:r>
            <a:br>
              <a:rPr lang="en-CA" dirty="0"/>
            </a:br>
            <a:r>
              <a:rPr lang="en-CA" dirty="0"/>
              <a:t>approved by Health Canada</a:t>
            </a:r>
          </a:p>
        </p:txBody>
      </p:sp>
    </p:spTree>
    <p:extLst>
      <p:ext uri="{BB962C8B-B14F-4D97-AF65-F5344CB8AC3E}">
        <p14:creationId xmlns:p14="http://schemas.microsoft.com/office/powerpoint/2010/main" val="1589246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A" dirty="0"/>
              <a:t>Common Terminology Criteria for Adverse Events (CTCAE)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Grade 1 = MILD</a:t>
            </a:r>
          </a:p>
          <a:p>
            <a:r>
              <a:rPr lang="en-CA" dirty="0"/>
              <a:t>Grade 2 = MODERATE</a:t>
            </a:r>
          </a:p>
          <a:p>
            <a:r>
              <a:rPr lang="en-CA" dirty="0"/>
              <a:t>Grade 3 = SEVERE</a:t>
            </a:r>
          </a:p>
          <a:p>
            <a:r>
              <a:rPr lang="en-CA" dirty="0"/>
              <a:t>Grade 4 = LIFE-THREATENING</a:t>
            </a:r>
          </a:p>
          <a:p>
            <a:r>
              <a:rPr lang="en-CA" dirty="0"/>
              <a:t>Grade 5 = FATAL </a:t>
            </a:r>
          </a:p>
          <a:p>
            <a:endParaRPr lang="en-CA" dirty="0"/>
          </a:p>
          <a:p>
            <a:r>
              <a:rPr lang="en-CA" dirty="0"/>
              <a:t>Multiple versions – Version 6.0 launching Fall 2022</a:t>
            </a:r>
          </a:p>
          <a:p>
            <a:r>
              <a:rPr lang="en-CA" dirty="0"/>
              <a:t>Lots of apps available for download for ease of searching for refined terms or grades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98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Dose Limiting Toxicity (DLT) Criteria – Intermittent Dosing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4344"/>
            <a:ext cx="8229600" cy="4761820"/>
          </a:xfrm>
        </p:spPr>
        <p:txBody>
          <a:bodyPr>
            <a:normAutofit/>
          </a:bodyPr>
          <a:lstStyle/>
          <a:p>
            <a:r>
              <a:rPr lang="en-US" dirty="0"/>
              <a:t>Generally can tolerate higher degrees of toxicity because the interval between treatments allows for rest and recovery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Grade ≥ 3 non-hematologic toxicity despite supportive measures</a:t>
            </a:r>
          </a:p>
          <a:p>
            <a:pPr lvl="1"/>
            <a:r>
              <a:rPr lang="en-US" dirty="0"/>
              <a:t>ANC &lt; 0.5 x 10</a:t>
            </a:r>
            <a:r>
              <a:rPr lang="en-US" baseline="30000" dirty="0"/>
              <a:t>9</a:t>
            </a:r>
            <a:r>
              <a:rPr lang="en-US" dirty="0"/>
              <a:t>/L for &gt; 5 or 7 days</a:t>
            </a:r>
          </a:p>
          <a:p>
            <a:pPr lvl="1"/>
            <a:r>
              <a:rPr lang="en-US" dirty="0"/>
              <a:t>Febrile neutropenia (ANC &lt; 1 x 10</a:t>
            </a:r>
            <a:r>
              <a:rPr lang="en-US" baseline="30000" dirty="0"/>
              <a:t>9</a:t>
            </a:r>
            <a:r>
              <a:rPr lang="en-US" dirty="0"/>
              <a:t>/L, fever &gt; 38.5ºC)</a:t>
            </a:r>
          </a:p>
          <a:p>
            <a:pPr lvl="1"/>
            <a:r>
              <a:rPr lang="en-US" dirty="0"/>
              <a:t>Platelets &lt; 25 x 10</a:t>
            </a:r>
            <a:r>
              <a:rPr lang="en-US" baseline="30000" dirty="0"/>
              <a:t>9</a:t>
            </a:r>
            <a:r>
              <a:rPr lang="en-US" dirty="0"/>
              <a:t>/L or thrombocytopenic bleeding</a:t>
            </a:r>
          </a:p>
          <a:p>
            <a:pPr lvl="1"/>
            <a:r>
              <a:rPr lang="en-US" dirty="0"/>
              <a:t>Inability to re-treat patient within 2 weeks of scheduled treatment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592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DLT Criteria – Continuous Dosing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Threshold for DLTs is lower</a:t>
            </a:r>
          </a:p>
          <a:p>
            <a:r>
              <a:rPr lang="en-US" dirty="0"/>
              <a:t>Some Grade 2 toxicities may be unacceptable and intolerable due to their persistence and lack of time period for recovery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Grade 2 intolerable or worse non-hematologic toxicity despite supportive measures</a:t>
            </a:r>
          </a:p>
          <a:p>
            <a:pPr lvl="1"/>
            <a:r>
              <a:rPr lang="en-US" dirty="0"/>
              <a:t>Recurrent Grade 2 intolerable toxicity after interruption</a:t>
            </a:r>
          </a:p>
          <a:p>
            <a:pPr lvl="1"/>
            <a:r>
              <a:rPr lang="en-US" dirty="0"/>
              <a:t>Grade 3 or worse hematologic toxicity</a:t>
            </a:r>
          </a:p>
          <a:p>
            <a:pPr lvl="1"/>
            <a:r>
              <a:rPr lang="en-US" dirty="0"/>
              <a:t>Inability to complete a pre-specified percentage of treatment during the cycle due to toxicity </a:t>
            </a:r>
            <a:br>
              <a:rPr lang="en-US" dirty="0"/>
            </a:br>
            <a:r>
              <a:rPr lang="en-US" dirty="0"/>
              <a:t>(e.g. missing 20-25% of doses) 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91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 Principles of Phase I Trial Designs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4172"/>
            <a:ext cx="8229600" cy="4681992"/>
          </a:xfrm>
        </p:spPr>
        <p:txBody>
          <a:bodyPr>
            <a:normAutofit/>
          </a:bodyPr>
          <a:lstStyle/>
          <a:p>
            <a:r>
              <a:rPr lang="en-US" sz="2800" dirty="0"/>
              <a:t>Start with a safe starting dose</a:t>
            </a:r>
          </a:p>
          <a:p>
            <a:r>
              <a:rPr lang="en-US" sz="2800" dirty="0"/>
              <a:t>Minimize # of pts treated at sub-toxic doses</a:t>
            </a:r>
          </a:p>
          <a:p>
            <a:r>
              <a:rPr lang="en-US" sz="2800" dirty="0"/>
              <a:t>Escalate dose rapidly in the absence of toxicity</a:t>
            </a:r>
          </a:p>
          <a:p>
            <a:r>
              <a:rPr lang="en-US" sz="2800" dirty="0"/>
              <a:t>Escalate dose slowly in the presence of toxicity</a:t>
            </a:r>
          </a:p>
          <a:p>
            <a:r>
              <a:rPr lang="en-US" sz="2800" dirty="0"/>
              <a:t>Expand patient cohort at maximum tolerated dose</a:t>
            </a:r>
          </a:p>
          <a:p>
            <a:endParaRPr lang="en-C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122" name="Picture 2" descr="8 Key Principles for Success — ibnabeeom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6" b="20898"/>
          <a:stretch/>
        </p:blipFill>
        <p:spPr bwMode="auto">
          <a:xfrm>
            <a:off x="2540000" y="4358463"/>
            <a:ext cx="3730058" cy="176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355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Recommended Phase 2 Dose (RP2D)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US" dirty="0"/>
              <a:t>Recommended phase II dose (RP2D, RPTD or RD): </a:t>
            </a:r>
          </a:p>
          <a:p>
            <a:pPr lvl="1"/>
            <a:r>
              <a:rPr lang="en-US" dirty="0"/>
              <a:t>Dose associated with DLT in a pre-specified proportion of patients (e.g. &lt; 33%) –dose that will be used in subsequent phase II trials 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986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8109"/>
            <a:ext cx="7886700" cy="994172"/>
          </a:xfrm>
        </p:spPr>
        <p:txBody>
          <a:bodyPr/>
          <a:lstStyle/>
          <a:p>
            <a:r>
              <a:rPr lang="en-CA" dirty="0">
                <a:latin typeface="+mn-lt"/>
              </a:rPr>
              <a:t>Early phase drug development: 3+3 design</a:t>
            </a:r>
          </a:p>
        </p:txBody>
      </p:sp>
      <p:pic>
        <p:nvPicPr>
          <p:cNvPr id="1026" name="Picture 2" descr="http://3.bp.blogspot.com/-_eTgbCYNr38/VKlHztw4XpI/AAAAAAAAAY0/UeJnpIOTWGY/s1600/Picture1.pn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39"/>
          <a:stretch/>
        </p:blipFill>
        <p:spPr bwMode="auto">
          <a:xfrm>
            <a:off x="297659" y="1151164"/>
            <a:ext cx="8490741" cy="466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32642" y="6424746"/>
            <a:ext cx="2661306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25" dirty="0" err="1"/>
              <a:t>Paoletti</a:t>
            </a:r>
            <a:r>
              <a:rPr lang="en-CA" sz="825" dirty="0"/>
              <a:t>, X, et al, </a:t>
            </a:r>
            <a:r>
              <a:rPr lang="en-US" sz="825" dirty="0"/>
              <a:t>Annals of Oncology 26: 1808–1812, 2015</a:t>
            </a:r>
            <a:endParaRPr lang="en-CA" sz="825" dirty="0"/>
          </a:p>
        </p:txBody>
      </p:sp>
      <p:sp>
        <p:nvSpPr>
          <p:cNvPr id="3" name="Rounded Rectangle 2"/>
          <p:cNvSpPr/>
          <p:nvPr/>
        </p:nvSpPr>
        <p:spPr>
          <a:xfrm>
            <a:off x="6683829" y="1151164"/>
            <a:ext cx="2104571" cy="74295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1897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Classical Dose Escalation Scheme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7395"/>
          <a:stretch/>
        </p:blipFill>
        <p:spPr>
          <a:xfrm>
            <a:off x="4310743" y="1548686"/>
            <a:ext cx="4622800" cy="419171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72143" y="1324429"/>
            <a:ext cx="4038600" cy="2841172"/>
          </a:xfrm>
        </p:spPr>
        <p:txBody>
          <a:bodyPr/>
          <a:lstStyle/>
          <a:p>
            <a:r>
              <a:rPr lang="en-US" dirty="0"/>
              <a:t>Modified Fibonacci sequence in which ever higher escalation steps have ever decreasing relative increments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72" y="4262831"/>
            <a:ext cx="2789792" cy="172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45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Basics of the 3+3 Design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93372"/>
            <a:ext cx="8229600" cy="47327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Main Objective</a:t>
            </a:r>
          </a:p>
          <a:p>
            <a:r>
              <a:rPr lang="en-US" dirty="0"/>
              <a:t>Identify the maximum tolerated dose</a:t>
            </a:r>
          </a:p>
          <a:p>
            <a:pPr marL="0" indent="0">
              <a:buNone/>
            </a:pPr>
            <a:r>
              <a:rPr lang="en-US" dirty="0"/>
              <a:t>Assumptions</a:t>
            </a:r>
          </a:p>
          <a:p>
            <a:r>
              <a:rPr lang="en-US" dirty="0"/>
              <a:t>Increased dose = increased efficacy</a:t>
            </a:r>
          </a:p>
          <a:p>
            <a:r>
              <a:rPr lang="en-US" dirty="0"/>
              <a:t>Increased dose = increased toxicity</a:t>
            </a:r>
          </a:p>
          <a:p>
            <a:r>
              <a:rPr lang="en-US" dirty="0"/>
              <a:t>Most significant toxicities occur within the set DLT period (21-28 days)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Limitations of the 3+3 design</a:t>
            </a:r>
          </a:p>
          <a:p>
            <a:r>
              <a:rPr lang="en-US" dirty="0"/>
              <a:t>Many patients are likely to be treated at low doses</a:t>
            </a:r>
          </a:p>
          <a:p>
            <a:r>
              <a:rPr lang="en-US" dirty="0"/>
              <a:t>Not all toxicity data of all patients are used to determine the MTD </a:t>
            </a:r>
          </a:p>
          <a:p>
            <a:r>
              <a:rPr lang="en-US" dirty="0"/>
              <a:t>Late toxicities are not considered</a:t>
            </a:r>
          </a:p>
          <a:p>
            <a:r>
              <a:rPr lang="en-US" dirty="0"/>
              <a:t>Low probability of selecting true MTD</a:t>
            </a:r>
          </a:p>
          <a:p>
            <a:r>
              <a:rPr lang="en-US" dirty="0"/>
              <a:t>High variability in MTD estimates </a:t>
            </a:r>
            <a:br>
              <a:rPr lang="en-US" dirty="0"/>
            </a:br>
            <a:r>
              <a:rPr lang="en-US" dirty="0"/>
              <a:t>(too few patients treated close to the MTD)</a:t>
            </a:r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402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Accelerated Titration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657"/>
            <a:ext cx="4608286" cy="4525963"/>
          </a:xfrm>
        </p:spPr>
        <p:txBody>
          <a:bodyPr>
            <a:normAutofit/>
          </a:bodyPr>
          <a:lstStyle/>
          <a:p>
            <a:r>
              <a:rPr lang="en-CA" dirty="0"/>
              <a:t>First proposed by Simon et al </a:t>
            </a:r>
            <a:br>
              <a:rPr lang="en-CA" dirty="0"/>
            </a:br>
            <a:r>
              <a:rPr lang="en-CA" dirty="0"/>
              <a:t>(J Natl Cancer </a:t>
            </a:r>
            <a:r>
              <a:rPr lang="en-CA" dirty="0" err="1"/>
              <a:t>Inst</a:t>
            </a:r>
            <a:r>
              <a:rPr lang="en-CA" dirty="0"/>
              <a:t> 1997)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Several variations exist:</a:t>
            </a:r>
          </a:p>
          <a:p>
            <a:pPr lvl="1"/>
            <a:r>
              <a:rPr lang="en-CA" dirty="0"/>
              <a:t>Usual is doubling dose in single-patient cohorts till grade 2 toxicity then revert to standard 3+3 design using a 40% dose escalation</a:t>
            </a:r>
          </a:p>
          <a:p>
            <a:pPr lvl="1"/>
            <a:r>
              <a:rPr lang="en-CA" dirty="0"/>
              <a:t>Intra-patient dose escalation allowed in some variations</a:t>
            </a:r>
          </a:p>
          <a:p>
            <a:pPr lvl="1"/>
            <a:r>
              <a:rPr lang="en-CA" dirty="0"/>
              <a:t>More rapid initial escalation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430" y="1600200"/>
            <a:ext cx="3751942" cy="354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08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Continuous Reassessment Model (CRM)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8858"/>
            <a:ext cx="4376057" cy="474730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Each patient is allocated to the dose most likely to be the MTD, according to the current state of the model.</a:t>
            </a:r>
          </a:p>
          <a:p>
            <a:r>
              <a:rPr lang="en-US" dirty="0"/>
              <a:t>The model is “immediately” updated by incorporating first course toxicity data from each successive patient. The MTD is calculated from the final state of the model.</a:t>
            </a:r>
          </a:p>
          <a:p>
            <a:endParaRPr lang="en-CA" dirty="0"/>
          </a:p>
          <a:p>
            <a:r>
              <a:rPr lang="en-US" dirty="0"/>
              <a:t>Fewer patients treated at suboptimal dose.</a:t>
            </a:r>
          </a:p>
          <a:p>
            <a:r>
              <a:rPr lang="en-US" dirty="0"/>
              <a:t>More precise estimate of the MTD.</a:t>
            </a:r>
          </a:p>
          <a:p>
            <a:r>
              <a:rPr lang="en-US" dirty="0"/>
              <a:t>DLT determined based on all available toxicity data.</a:t>
            </a:r>
          </a:p>
          <a:p>
            <a:r>
              <a:rPr lang="en-US" dirty="0"/>
              <a:t>Ongoing computational efforts and communication with biostatistician.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049" y="1692883"/>
            <a:ext cx="3552694" cy="354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88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Acknowledgements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Phil </a:t>
            </a:r>
            <a:r>
              <a:rPr lang="en-CA" dirty="0" err="1"/>
              <a:t>Bedard</a:t>
            </a:r>
            <a:r>
              <a:rPr lang="en-CA" dirty="0"/>
              <a:t>, MD FRCPC (2019 Lecturer)</a:t>
            </a:r>
          </a:p>
          <a:p>
            <a:r>
              <a:rPr lang="en-CA" dirty="0" err="1"/>
              <a:t>Albiruni</a:t>
            </a:r>
            <a:r>
              <a:rPr lang="en-CA" dirty="0"/>
              <a:t> R Abdul </a:t>
            </a:r>
            <a:r>
              <a:rPr lang="en-CA" dirty="0" err="1"/>
              <a:t>Razak</a:t>
            </a:r>
            <a:r>
              <a:rPr lang="en-CA" dirty="0"/>
              <a:t>, MB </a:t>
            </a:r>
            <a:r>
              <a:rPr lang="en-CA" dirty="0" err="1"/>
              <a:t>BCh</a:t>
            </a:r>
            <a:r>
              <a:rPr lang="en-CA" dirty="0"/>
              <a:t>, BM </a:t>
            </a:r>
            <a:r>
              <a:rPr lang="en-CA" dirty="0" err="1"/>
              <a:t>BCh</a:t>
            </a:r>
            <a:r>
              <a:rPr lang="en-CA" dirty="0"/>
              <a:t> (2017 Lecturer)</a:t>
            </a:r>
          </a:p>
          <a:p>
            <a:r>
              <a:rPr lang="fr-FR" dirty="0" err="1"/>
              <a:t>Sarit</a:t>
            </a:r>
            <a:r>
              <a:rPr lang="fr-FR" dirty="0"/>
              <a:t> </a:t>
            </a:r>
            <a:r>
              <a:rPr lang="fr-FR" dirty="0" err="1"/>
              <a:t>Assouline</a:t>
            </a:r>
            <a:r>
              <a:rPr lang="fr-FR" dirty="0"/>
              <a:t>, MD, </a:t>
            </a:r>
            <a:r>
              <a:rPr lang="fr-FR" dirty="0" err="1"/>
              <a:t>MSc</a:t>
            </a:r>
            <a:r>
              <a:rPr lang="fr-FR" dirty="0"/>
              <a:t>, FRCPC (2017 </a:t>
            </a:r>
            <a:r>
              <a:rPr lang="fr-FR" dirty="0" err="1"/>
              <a:t>Lecturer</a:t>
            </a:r>
            <a:r>
              <a:rPr lang="fr-FR" dirty="0"/>
              <a:t>)</a:t>
            </a:r>
          </a:p>
          <a:p>
            <a:endParaRPr lang="fr-FR" dirty="0"/>
          </a:p>
          <a:p>
            <a:r>
              <a:rPr lang="fr-FR" dirty="0"/>
              <a:t>Lesley Seymour, MD, FCP (SA), FRCP(C), PhD</a:t>
            </a:r>
          </a:p>
          <a:p>
            <a:r>
              <a:rPr lang="fr-FR" dirty="0"/>
              <a:t>Elizabeth </a:t>
            </a:r>
            <a:r>
              <a:rPr lang="fr-FR" dirty="0" err="1"/>
              <a:t>Eisenhauer</a:t>
            </a:r>
            <a:r>
              <a:rPr lang="fr-FR" dirty="0"/>
              <a:t>, MD FRCPC</a:t>
            </a:r>
          </a:p>
          <a:p>
            <a:r>
              <a:rPr lang="fr-FR" dirty="0"/>
              <a:t>Charles </a:t>
            </a:r>
            <a:r>
              <a:rPr lang="fr-FR" dirty="0" err="1"/>
              <a:t>Rudin</a:t>
            </a:r>
            <a:r>
              <a:rPr lang="fr-FR" dirty="0"/>
              <a:t>, MD PhD</a:t>
            </a:r>
          </a:p>
          <a:p>
            <a:r>
              <a:rPr lang="fr-FR" dirty="0"/>
              <a:t>Julie </a:t>
            </a:r>
            <a:r>
              <a:rPr lang="fr-FR" dirty="0" err="1"/>
              <a:t>Brahmer</a:t>
            </a:r>
            <a:r>
              <a:rPr lang="fr-FR" dirty="0"/>
              <a:t>, MD </a:t>
            </a:r>
            <a:r>
              <a:rPr lang="fr-FR" dirty="0" err="1"/>
              <a:t>MSc</a:t>
            </a:r>
            <a:endParaRPr lang="en-CA" dirty="0"/>
          </a:p>
          <a:p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381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Modified Toxicity Probability Interval (</a:t>
            </a:r>
            <a:r>
              <a:rPr lang="en-US" dirty="0" err="1"/>
              <a:t>mTPI</a:t>
            </a:r>
            <a:r>
              <a:rPr lang="en-US" dirty="0"/>
              <a:t>) Design: An Adaptive Design</a:t>
            </a: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" b="1500"/>
          <a:stretch/>
        </p:blipFill>
        <p:spPr>
          <a:xfrm>
            <a:off x="330741" y="1143000"/>
            <a:ext cx="8527914" cy="471305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64731" y="6400800"/>
            <a:ext cx="30620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Ji Y and Wang S-Y. J ClinOncol31: 1785-1791, 2013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706838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Limitations of Phase I Trials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US" dirty="0"/>
              <a:t>Chronic or cumulative toxicities usually cannot be assessed</a:t>
            </a:r>
          </a:p>
          <a:p>
            <a:r>
              <a:rPr lang="en-US" dirty="0"/>
              <a:t>Uncommon toxicities will be missed</a:t>
            </a:r>
          </a:p>
          <a:p>
            <a:r>
              <a:rPr lang="en-US"/>
              <a:t>Low </a:t>
            </a:r>
            <a:r>
              <a:rPr lang="en-US" dirty="0"/>
              <a:t>likelihood of therapeutic </a:t>
            </a:r>
            <a:r>
              <a:rPr lang="en-US"/>
              <a:t>benefit </a:t>
            </a:r>
            <a:br>
              <a:rPr lang="en-US"/>
            </a:br>
            <a:r>
              <a:rPr lang="en-US"/>
              <a:t>Overall </a:t>
            </a:r>
            <a:r>
              <a:rPr lang="en-US" dirty="0"/>
              <a:t>response rate = 5-10%</a:t>
            </a:r>
          </a:p>
          <a:p>
            <a:r>
              <a:rPr lang="en-US" dirty="0"/>
              <a:t>Majority of responses occur at 75-125% of recommended phase II dose</a:t>
            </a:r>
          </a:p>
          <a:p>
            <a:r>
              <a:rPr lang="en-US" dirty="0"/>
              <a:t>Low risk of toxic death (&lt;0.1%)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959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5896"/>
            <a:ext cx="7886700" cy="994172"/>
          </a:xfrm>
        </p:spPr>
        <p:txBody>
          <a:bodyPr/>
          <a:lstStyle/>
          <a:p>
            <a:r>
              <a:rPr lang="en-CA" dirty="0">
                <a:latin typeface="+mn-lt"/>
              </a:rPr>
              <a:t>Accommodating for late toxicity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8650" y="1329447"/>
            <a:ext cx="3886200" cy="3915597"/>
          </a:xfrm>
        </p:spPr>
        <p:txBody>
          <a:bodyPr>
            <a:noAutofit/>
          </a:bodyPr>
          <a:lstStyle/>
          <a:p>
            <a:pPr marL="385763" indent="-385763">
              <a:buAutoNum type="arabicParenR"/>
            </a:pPr>
            <a:r>
              <a:rPr lang="en-CA" sz="1400" dirty="0"/>
              <a:t>Prolong the DLT period beyond the typical 28 days</a:t>
            </a:r>
          </a:p>
          <a:p>
            <a:pPr lvl="1">
              <a:buFontTx/>
              <a:buChar char="-"/>
            </a:pPr>
            <a:r>
              <a:rPr lang="en-CA" sz="1400" dirty="0"/>
              <a:t>Done in the first in human trials of PD-1/PD-L1 CPIs</a:t>
            </a:r>
            <a:br>
              <a:rPr lang="en-CA" sz="1400" dirty="0"/>
            </a:br>
            <a:endParaRPr lang="en-CA" sz="1400" dirty="0"/>
          </a:p>
          <a:p>
            <a:pPr marL="385763" indent="-385763">
              <a:buFont typeface="+mj-lt"/>
              <a:buAutoNum type="arabicParenR"/>
            </a:pPr>
            <a:r>
              <a:rPr lang="en-CA" sz="1400" dirty="0"/>
              <a:t>Use the Time To Event Continual Reassessment Model (TITE-CRM)</a:t>
            </a:r>
          </a:p>
          <a:p>
            <a:pPr lvl="1"/>
            <a:r>
              <a:rPr lang="en-US" sz="1400" dirty="0"/>
              <a:t>Model-based and requires practitioners to pre-specify the toxicity probability at each dose</a:t>
            </a:r>
          </a:p>
          <a:p>
            <a:pPr lvl="1"/>
            <a:r>
              <a:rPr lang="en-US" sz="1400" dirty="0"/>
              <a:t>Utilizes information from partially observed subjects throughout the trial</a:t>
            </a:r>
          </a:p>
          <a:p>
            <a:pPr lvl="1"/>
            <a:r>
              <a:rPr lang="en-US" sz="1400" dirty="0"/>
              <a:t>No staggering enrollment</a:t>
            </a:r>
          </a:p>
          <a:p>
            <a:pPr lvl="1"/>
            <a:r>
              <a:rPr lang="en-US" sz="1400" dirty="0"/>
              <a:t>In the absence of a DLT, weights each entered patient by the proportion of the full observation period that he/she has been observed. </a:t>
            </a:r>
            <a:endParaRPr lang="en-CA" sz="1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27814" y="2516283"/>
            <a:ext cx="3886200" cy="2294300"/>
          </a:xfrm>
        </p:spPr>
        <p:txBody>
          <a:bodyPr>
            <a:noAutofit/>
          </a:bodyPr>
          <a:lstStyle/>
          <a:p>
            <a:pPr marL="385763" indent="-385763">
              <a:buFont typeface="+mj-lt"/>
              <a:buAutoNum type="arabicParenR" startAt="3"/>
            </a:pPr>
            <a:r>
              <a:rPr lang="en-CA" sz="1400" dirty="0"/>
              <a:t>Bayesian Optimal Interval (BOIN)</a:t>
            </a:r>
          </a:p>
          <a:p>
            <a:pPr lvl="1"/>
            <a:r>
              <a:rPr lang="en-CA" sz="1400" dirty="0"/>
              <a:t>Allows endpoints such as delayed response, co-primary efficacy or efficacy / toxicity</a:t>
            </a:r>
          </a:p>
          <a:p>
            <a:pPr lvl="1"/>
            <a:r>
              <a:rPr lang="en-CA" sz="1400" dirty="0"/>
              <a:t>Shorter trial duration due to </a:t>
            </a:r>
            <a:r>
              <a:rPr lang="en-US" sz="1400" dirty="0"/>
              <a:t>real-time go/no-go decision making when some patients’ outcomes are pending</a:t>
            </a:r>
          </a:p>
          <a:p>
            <a:pPr lvl="1"/>
            <a:r>
              <a:rPr lang="en-US" sz="1400" dirty="0"/>
              <a:t>Maximizes statistical power with a well-controlled type I error rate by incorporating all available trial information in decision making</a:t>
            </a:r>
          </a:p>
          <a:p>
            <a:pPr lvl="1"/>
            <a:r>
              <a:rPr lang="en-US" sz="1400" dirty="0"/>
              <a:t>Transparent with decision making rules pre-tabulated</a:t>
            </a:r>
            <a:endParaRPr lang="en-CA" sz="1400" dirty="0"/>
          </a:p>
        </p:txBody>
      </p:sp>
      <p:pic>
        <p:nvPicPr>
          <p:cNvPr id="2050" name="Picture 2" descr="KEF and TEF announcements delayed by general election - Research  Professional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924" y="1056079"/>
            <a:ext cx="3218473" cy="95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29347" y="6338591"/>
            <a:ext cx="364156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25" dirty="0"/>
              <a:t>Cheung, YK and Chappell. R, Biometrics 2000; 56 , 1177-1182; </a:t>
            </a:r>
          </a:p>
          <a:p>
            <a:r>
              <a:rPr lang="en-CA" sz="825" dirty="0"/>
              <a:t>Liu, S  et al.  Journal of the American Stat Assn  2018; 113:523, 1016-1027</a:t>
            </a:r>
          </a:p>
        </p:txBody>
      </p:sp>
    </p:spTree>
    <p:extLst>
      <p:ext uri="{BB962C8B-B14F-4D97-AF65-F5344CB8AC3E}">
        <p14:creationId xmlns:p14="http://schemas.microsoft.com/office/powerpoint/2010/main" val="3650541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082" y="124280"/>
            <a:ext cx="7886700" cy="994172"/>
          </a:xfrm>
        </p:spPr>
        <p:txBody>
          <a:bodyPr/>
          <a:lstStyle/>
          <a:p>
            <a:r>
              <a:rPr lang="en-CA" dirty="0">
                <a:latin typeface="+mn-lt"/>
              </a:rPr>
              <a:t>When More ≠ Better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18" y="1543455"/>
            <a:ext cx="7886700" cy="3738498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Development of </a:t>
            </a:r>
            <a:r>
              <a:rPr lang="en-CA" dirty="0" err="1"/>
              <a:t>ipilimumab</a:t>
            </a:r>
            <a:endParaRPr lang="en-CA" dirty="0"/>
          </a:p>
          <a:p>
            <a:pPr lvl="1"/>
            <a:r>
              <a:rPr lang="en-US" dirty="0"/>
              <a:t>Phase I trials at doses ranging from 3 mg/kg to 20 mg/kg, without an MTD being identified in any of the trials. </a:t>
            </a:r>
          </a:p>
          <a:p>
            <a:pPr lvl="1"/>
            <a:r>
              <a:rPr lang="en-US" dirty="0"/>
              <a:t>A subsequent Phase II trial compared three dose levels of </a:t>
            </a:r>
            <a:r>
              <a:rPr lang="en-US" dirty="0" err="1"/>
              <a:t>ipilimumab</a:t>
            </a:r>
            <a:r>
              <a:rPr lang="en-US" dirty="0"/>
              <a:t> in patients with metastatic melanoma (0.3, 3, and 10 mg/kg)</a:t>
            </a:r>
          </a:p>
          <a:p>
            <a:pPr lvl="1"/>
            <a:r>
              <a:rPr lang="en-US" dirty="0"/>
              <a:t>Phase III and FDA approved single agent dose = 3 mg/kg</a:t>
            </a:r>
          </a:p>
          <a:p>
            <a:pPr lvl="1"/>
            <a:endParaRPr lang="en-US" dirty="0"/>
          </a:p>
          <a:p>
            <a:r>
              <a:rPr lang="en-US" dirty="0"/>
              <a:t>Ideal to incorporate </a:t>
            </a:r>
            <a:r>
              <a:rPr lang="en-US" dirty="0" err="1"/>
              <a:t>pharmacodynamic</a:t>
            </a:r>
            <a:r>
              <a:rPr lang="en-US" dirty="0"/>
              <a:t> endpoints including use of blood based biomarkers like circulating </a:t>
            </a:r>
            <a:r>
              <a:rPr lang="en-US" dirty="0" err="1"/>
              <a:t>tumour</a:t>
            </a:r>
            <a:r>
              <a:rPr lang="en-US" dirty="0"/>
              <a:t> DNA to establish the threshold for garnering a response or triggering on target effects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283268" y="6422364"/>
            <a:ext cx="288893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Wages et al. Journal for </a:t>
            </a:r>
            <a:r>
              <a:rPr lang="en-US" sz="825" dirty="0" err="1"/>
              <a:t>ImmunoTherapy</a:t>
            </a:r>
            <a:r>
              <a:rPr lang="en-US" sz="825" dirty="0"/>
              <a:t> of Cancer (2018) 6:81</a:t>
            </a:r>
            <a:endParaRPr lang="en-CA" sz="825" dirty="0"/>
          </a:p>
        </p:txBody>
      </p:sp>
    </p:spTree>
    <p:extLst>
      <p:ext uri="{BB962C8B-B14F-4D97-AF65-F5344CB8AC3E}">
        <p14:creationId xmlns:p14="http://schemas.microsoft.com/office/powerpoint/2010/main" val="26564066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07" y="0"/>
            <a:ext cx="7886700" cy="994172"/>
          </a:xfrm>
        </p:spPr>
        <p:txBody>
          <a:bodyPr/>
          <a:lstStyle/>
          <a:p>
            <a:r>
              <a:rPr lang="en-CA" dirty="0">
                <a:latin typeface="+mn-lt"/>
              </a:rPr>
              <a:t>Challenges of multiple combinations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1574" y="1568394"/>
            <a:ext cx="7758311" cy="38325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4017" y="6435861"/>
            <a:ext cx="296427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25" dirty="0"/>
              <a:t>https://www.cagle.com/gary-mccoy/2017/05/bad-combinations</a:t>
            </a:r>
          </a:p>
        </p:txBody>
      </p:sp>
    </p:spTree>
    <p:extLst>
      <p:ext uri="{BB962C8B-B14F-4D97-AF65-F5344CB8AC3E}">
        <p14:creationId xmlns:p14="http://schemas.microsoft.com/office/powerpoint/2010/main" val="1254192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812" y="234681"/>
            <a:ext cx="7886700" cy="99417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+mn-lt"/>
              </a:rPr>
              <a:t>Methodology for the Development of Innovative Cancer Therapies Task Force Statements</a:t>
            </a:r>
            <a:endParaRPr lang="en-CA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9841" y="1826970"/>
            <a:ext cx="3886200" cy="3263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000" dirty="0"/>
              <a:t>What data is required to justify a combination?</a:t>
            </a:r>
            <a:br>
              <a:rPr lang="en-CA" sz="2000" dirty="0"/>
            </a:br>
            <a:endParaRPr lang="en-CA" sz="2000" dirty="0"/>
          </a:p>
          <a:p>
            <a:pPr marL="685800" lvl="1" indent="-342900">
              <a:buFont typeface="+mj-lt"/>
              <a:buAutoNum type="arabicPeriod"/>
            </a:pPr>
            <a:r>
              <a:rPr lang="en-US" sz="2000" dirty="0"/>
              <a:t>Robust hypothesis, with evidence of efficacy and </a:t>
            </a:r>
            <a:r>
              <a:rPr lang="en-US" sz="2000" dirty="0" err="1"/>
              <a:t>pharmacodynamic</a:t>
            </a:r>
            <a:r>
              <a:rPr lang="en-US" sz="2000" dirty="0"/>
              <a:t> effects in pre-clinical studies</a:t>
            </a:r>
            <a:br>
              <a:rPr lang="en-US" sz="2000" dirty="0"/>
            </a:br>
            <a:endParaRPr lang="en-US" sz="2000" dirty="0"/>
          </a:p>
          <a:p>
            <a:pPr marL="685800" lvl="1" indent="-342900">
              <a:buFont typeface="+mj-lt"/>
              <a:buAutoNum type="arabicPeriod"/>
            </a:pPr>
            <a:r>
              <a:rPr lang="en-US" sz="2000" dirty="0"/>
              <a:t>Evidence of single agent activity, or compelling pre-clinical data</a:t>
            </a:r>
            <a:endParaRPr lang="en-CA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5495" y="1553309"/>
            <a:ext cx="3886200" cy="3263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800" dirty="0"/>
              <a:t>What are the optimal endpoints / early phase trial designs</a:t>
            </a:r>
          </a:p>
          <a:p>
            <a:pPr marL="0" indent="0">
              <a:buNone/>
            </a:pPr>
            <a:endParaRPr lang="en-CA" sz="1800" dirty="0"/>
          </a:p>
          <a:p>
            <a:pPr marL="685800" lvl="1" indent="-342900">
              <a:buFont typeface="+mj-lt"/>
              <a:buAutoNum type="arabicPeriod"/>
            </a:pPr>
            <a:r>
              <a:rPr lang="en-US" sz="1800" dirty="0"/>
              <a:t>Evaluation of </a:t>
            </a:r>
            <a:r>
              <a:rPr lang="en-US" sz="1800" dirty="0" err="1"/>
              <a:t>pharmacodynamic</a:t>
            </a:r>
            <a:r>
              <a:rPr lang="en-US" sz="1800" dirty="0"/>
              <a:t> biomarkers incorporated into trial objectives and go/no-go decisions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CA" sz="1800" dirty="0"/>
              <a:t>Master Protocols (Basket, umbrella, and platform designs) and enhance efficiency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CA" sz="1800" dirty="0"/>
              <a:t>Primary outcome: response based rather than time to event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20737" y="6422846"/>
            <a:ext cx="293221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25" dirty="0" err="1"/>
              <a:t>Smoragiewicz</a:t>
            </a:r>
            <a:r>
              <a:rPr lang="en-CA" sz="825" dirty="0"/>
              <a:t>, M et al. </a:t>
            </a:r>
            <a:r>
              <a:rPr lang="en-US" sz="825" dirty="0"/>
              <a:t>Annals of Oncology 2018; 29: 2175–2182</a:t>
            </a:r>
            <a:endParaRPr lang="en-CA" sz="825" dirty="0"/>
          </a:p>
        </p:txBody>
      </p:sp>
    </p:spTree>
    <p:extLst>
      <p:ext uri="{BB962C8B-B14F-4D97-AF65-F5344CB8AC3E}">
        <p14:creationId xmlns:p14="http://schemas.microsoft.com/office/powerpoint/2010/main" val="2159088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132" y="0"/>
            <a:ext cx="7886700" cy="994172"/>
          </a:xfrm>
        </p:spPr>
        <p:txBody>
          <a:bodyPr>
            <a:normAutofit/>
          </a:bodyPr>
          <a:lstStyle/>
          <a:p>
            <a:r>
              <a:rPr lang="en-CA" dirty="0">
                <a:latin typeface="+mn-lt"/>
              </a:rPr>
              <a:t>Novel types of treatment trials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438" y="1201521"/>
            <a:ext cx="5491213" cy="3754636"/>
          </a:xfrm>
        </p:spPr>
        <p:txBody>
          <a:bodyPr>
            <a:noAutofit/>
          </a:bodyPr>
          <a:lstStyle/>
          <a:p>
            <a:r>
              <a:rPr lang="en-CA" sz="1400" dirty="0"/>
              <a:t>Basket trials (also called Bucket trials)</a:t>
            </a:r>
          </a:p>
          <a:p>
            <a:pPr lvl="1"/>
            <a:r>
              <a:rPr lang="en-CA" sz="1400" dirty="0"/>
              <a:t>Multiple different types (sub-types) of cancer</a:t>
            </a:r>
          </a:p>
          <a:p>
            <a:pPr lvl="1"/>
            <a:r>
              <a:rPr lang="en-CA" sz="1400" dirty="0"/>
              <a:t>Same mutation or biomarker</a:t>
            </a:r>
          </a:p>
          <a:p>
            <a:pPr lvl="1"/>
            <a:r>
              <a:rPr lang="en-CA" sz="1400" dirty="0"/>
              <a:t>Also useful in rare subtypes of cancer</a:t>
            </a:r>
          </a:p>
          <a:p>
            <a:pPr lvl="1"/>
            <a:r>
              <a:rPr lang="en-CA" sz="1400" dirty="0"/>
              <a:t>All receive the same investigational agent</a:t>
            </a:r>
            <a:br>
              <a:rPr lang="en-CA" sz="1400" dirty="0"/>
            </a:br>
            <a:endParaRPr lang="en-CA" sz="1400" dirty="0"/>
          </a:p>
          <a:p>
            <a:r>
              <a:rPr lang="en-CA" sz="1400" dirty="0"/>
              <a:t>Umbrella trials</a:t>
            </a:r>
          </a:p>
          <a:p>
            <a:pPr lvl="1"/>
            <a:r>
              <a:rPr lang="en-CA" sz="1400" dirty="0"/>
              <a:t>Single type of cancer</a:t>
            </a:r>
          </a:p>
          <a:p>
            <a:pPr lvl="1"/>
            <a:r>
              <a:rPr lang="en-CA" sz="1400" dirty="0"/>
              <a:t>Multiple arms with assignment determined by a biomarker</a:t>
            </a:r>
          </a:p>
          <a:p>
            <a:pPr lvl="1"/>
            <a:r>
              <a:rPr lang="en-CA" sz="1400" dirty="0"/>
              <a:t>Multiple investigational agents</a:t>
            </a:r>
          </a:p>
          <a:p>
            <a:pPr lvl="1"/>
            <a:r>
              <a:rPr lang="en-CA" sz="1400" dirty="0"/>
              <a:t>May be controlled within each arm (randomized) or uncontrolled</a:t>
            </a:r>
            <a:br>
              <a:rPr lang="en-CA" sz="1400" dirty="0"/>
            </a:br>
            <a:endParaRPr lang="en-CA" sz="1400" dirty="0"/>
          </a:p>
          <a:p>
            <a:r>
              <a:rPr lang="en-CA" sz="1400" dirty="0"/>
              <a:t>Biomarkers either tissue or plasma can be useful to for these trials.</a:t>
            </a:r>
            <a:br>
              <a:rPr lang="en-CA" sz="1400" dirty="0"/>
            </a:br>
            <a:r>
              <a:rPr lang="en-CA" sz="1400" dirty="0"/>
              <a:t>  </a:t>
            </a:r>
            <a:br>
              <a:rPr lang="en-CA" sz="1400" dirty="0"/>
            </a:br>
            <a:r>
              <a:rPr lang="en-CA" sz="1400" dirty="0"/>
              <a:t>For basket trials, broad screening done outside of the trial is most useful to “pre-screen” for trial participation. </a:t>
            </a:r>
            <a:br>
              <a:rPr lang="en-CA" sz="1400" dirty="0"/>
            </a:br>
            <a:r>
              <a:rPr lang="en-CA" sz="1400" dirty="0"/>
              <a:t>For umbrella trials, the molecular testing is often an integral biomarker (</a:t>
            </a:r>
            <a:r>
              <a:rPr lang="en-CA" sz="1400" dirty="0" err="1"/>
              <a:t>ie</a:t>
            </a:r>
            <a:r>
              <a:rPr lang="en-CA" sz="1400" dirty="0"/>
              <a:t>: embedded in the trial design).</a:t>
            </a:r>
          </a:p>
        </p:txBody>
      </p:sp>
      <p:pic>
        <p:nvPicPr>
          <p:cNvPr id="1026" name="Picture 2" descr="Basket Trials for Cancer Treatments – Cofactor Genomic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 t="18008" r="51051" b="8178"/>
          <a:stretch/>
        </p:blipFill>
        <p:spPr bwMode="auto">
          <a:xfrm>
            <a:off x="6436552" y="3078839"/>
            <a:ext cx="2514600" cy="2057400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asket Trials for Cancer Treatments – Cofactor Genomic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0" t="17617" r="4825" b="8569"/>
          <a:stretch/>
        </p:blipFill>
        <p:spPr bwMode="auto">
          <a:xfrm>
            <a:off x="6436552" y="939371"/>
            <a:ext cx="2514600" cy="2057400"/>
          </a:xfrm>
          <a:prstGeom prst="rect">
            <a:avLst/>
          </a:prstGeom>
          <a:noFill/>
          <a:ln>
            <a:solidFill>
              <a:srgbClr val="4A545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74360" y="6442351"/>
            <a:ext cx="166103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25" dirty="0"/>
              <a:t>West, J. JAMA </a:t>
            </a:r>
            <a:r>
              <a:rPr lang="en-CA" sz="825" dirty="0" err="1"/>
              <a:t>Oncol</a:t>
            </a:r>
            <a:r>
              <a:rPr lang="en-CA" sz="825" dirty="0"/>
              <a:t>. 2017;3(3):42</a:t>
            </a:r>
          </a:p>
        </p:txBody>
      </p:sp>
    </p:spTree>
    <p:extLst>
      <p:ext uri="{BB962C8B-B14F-4D97-AF65-F5344CB8AC3E}">
        <p14:creationId xmlns:p14="http://schemas.microsoft.com/office/powerpoint/2010/main" val="2307047498"/>
      </p:ext>
    </p:extLst>
  </p:cSld>
  <p:clrMapOvr>
    <a:masterClrMapping/>
  </p:clrMapOvr>
  <p:transition spd="slow"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Evolution of Cancer Drug Development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24" t="9540" r="5709"/>
          <a:stretch/>
        </p:blipFill>
        <p:spPr>
          <a:xfrm>
            <a:off x="537029" y="1328057"/>
            <a:ext cx="8149771" cy="46663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78629" y="6425130"/>
            <a:ext cx="2417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Postel</a:t>
            </a:r>
            <a:r>
              <a:rPr lang="en-US" sz="1100" dirty="0"/>
              <a:t>-Vinay, Annals of Oncology, 2016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21001234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“Seamless”  Phase I/II Trial Schemas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923" y="1042671"/>
            <a:ext cx="8229600" cy="44477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4971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Moving the Go/No-Go Decision Point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026" y="1212716"/>
            <a:ext cx="8132323" cy="49134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343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34" y="1664470"/>
            <a:ext cx="7772400" cy="5132069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Describe the pre-clinical work entailed in bringing new treatments into human trials</a:t>
            </a:r>
            <a:br>
              <a:rPr lang="en-US" sz="2800" dirty="0"/>
            </a:br>
            <a:endParaRPr lang="en-US" sz="2800" dirty="0"/>
          </a:p>
          <a:p>
            <a:pPr lvl="0"/>
            <a:r>
              <a:rPr lang="en-US" sz="2800" dirty="0"/>
              <a:t>Review the basic statistical designs incorporated in phase 1 clinical trials</a:t>
            </a:r>
            <a:br>
              <a:rPr lang="en-US" sz="2800" dirty="0"/>
            </a:br>
            <a:endParaRPr lang="en-US" sz="2800" dirty="0"/>
          </a:p>
          <a:p>
            <a:pPr lvl="0"/>
            <a:r>
              <a:rPr lang="en-US" sz="2800" dirty="0"/>
              <a:t>Highlight the changes in early phase drug development</a:t>
            </a:r>
            <a:br>
              <a:rPr lang="en-US" sz="2800" dirty="0"/>
            </a:br>
            <a:endParaRPr lang="en-CA" sz="2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12" y="476860"/>
            <a:ext cx="5419845" cy="541984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Drug Development Paradigm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15572"/>
            <a:ext cx="8309429" cy="45259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510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Pre-requisites for First in Human Trials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28" y="1309914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Biological plausibility (target validation)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Expectation of benefit (preclinical activity)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Reasonable expectation of safety (preclinical toxicology)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Basis for selection of starting dose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337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Target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287"/>
            <a:ext cx="8229600" cy="483439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CA" sz="2400" dirty="0"/>
              <a:t>Biological Plausibility</a:t>
            </a:r>
          </a:p>
          <a:p>
            <a:pPr lvl="1">
              <a:lnSpc>
                <a:spcPct val="120000"/>
              </a:lnSpc>
            </a:pPr>
            <a:r>
              <a:rPr lang="en-CA" sz="2400" dirty="0"/>
              <a:t>Knock-in/Knock-out experiments</a:t>
            </a:r>
          </a:p>
          <a:p>
            <a:pPr>
              <a:lnSpc>
                <a:spcPct val="120000"/>
              </a:lnSpc>
            </a:pPr>
            <a:r>
              <a:rPr lang="en-CA" sz="2400" dirty="0"/>
              <a:t>Role in disease pathogenesis</a:t>
            </a:r>
          </a:p>
          <a:p>
            <a:pPr lvl="1">
              <a:lnSpc>
                <a:spcPct val="120000"/>
              </a:lnSpc>
            </a:pPr>
            <a:r>
              <a:rPr lang="en-CA" sz="2400" dirty="0" err="1"/>
              <a:t>ie</a:t>
            </a:r>
            <a:r>
              <a:rPr lang="en-CA" sz="2400" dirty="0"/>
              <a:t>. </a:t>
            </a:r>
            <a:r>
              <a:rPr lang="en-CA" sz="2400" dirty="0" err="1"/>
              <a:t>Bcr-Abl</a:t>
            </a:r>
            <a:r>
              <a:rPr lang="en-CA" sz="2400" dirty="0"/>
              <a:t>, c-KIT, BRAF, </a:t>
            </a:r>
            <a:r>
              <a:rPr lang="en-CA" sz="2400" dirty="0" err="1"/>
              <a:t>etc</a:t>
            </a:r>
            <a:endParaRPr lang="en-CA" sz="2400" dirty="0"/>
          </a:p>
          <a:p>
            <a:pPr>
              <a:lnSpc>
                <a:spcPct val="120000"/>
              </a:lnSpc>
            </a:pPr>
            <a:r>
              <a:rPr lang="en-CA" sz="2400" dirty="0"/>
              <a:t>Expression in clinical specimens</a:t>
            </a:r>
          </a:p>
          <a:p>
            <a:pPr lvl="1">
              <a:lnSpc>
                <a:spcPct val="120000"/>
              </a:lnSpc>
            </a:pPr>
            <a:r>
              <a:rPr lang="en-CA" sz="2400" dirty="0"/>
              <a:t>Tumor types, prevalence, tissue specificity</a:t>
            </a:r>
          </a:p>
          <a:p>
            <a:pPr lvl="1">
              <a:lnSpc>
                <a:spcPct val="120000"/>
              </a:lnSpc>
            </a:pPr>
            <a:r>
              <a:rPr lang="en-CA" sz="2400" dirty="0"/>
              <a:t>All comers vs enriched design</a:t>
            </a:r>
          </a:p>
          <a:p>
            <a:pPr lvl="1">
              <a:lnSpc>
                <a:spcPct val="120000"/>
              </a:lnSpc>
            </a:pPr>
            <a:r>
              <a:rPr lang="en-CA" sz="2400" dirty="0"/>
              <a:t>Resistant vs naïve population</a:t>
            </a:r>
          </a:p>
          <a:p>
            <a:pPr>
              <a:lnSpc>
                <a:spcPct val="120000"/>
              </a:lnSpc>
            </a:pPr>
            <a:r>
              <a:rPr lang="en-CA" sz="2400" dirty="0"/>
              <a:t>Prognostic/Predictive</a:t>
            </a:r>
          </a:p>
          <a:p>
            <a:pPr>
              <a:lnSpc>
                <a:spcPct val="120000"/>
              </a:lnSpc>
            </a:pPr>
            <a:r>
              <a:rPr lang="en-CA" sz="2400" dirty="0"/>
              <a:t>Prior attempts to drug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132" y="379640"/>
            <a:ext cx="2762250" cy="287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31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Required knowledge for regulatory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Production</a:t>
            </a:r>
          </a:p>
          <a:p>
            <a:pPr lvl="1"/>
            <a:r>
              <a:rPr lang="en-CA" dirty="0"/>
              <a:t>Good Manufacturing Practice (GMP)</a:t>
            </a:r>
          </a:p>
          <a:p>
            <a:pPr lvl="1"/>
            <a:r>
              <a:rPr lang="en-CA" dirty="0"/>
              <a:t>Sufficient quantities &amp; practical dosage forms</a:t>
            </a:r>
          </a:p>
          <a:p>
            <a:r>
              <a:rPr lang="en-CA" dirty="0"/>
              <a:t>Chemistry</a:t>
            </a:r>
          </a:p>
          <a:p>
            <a:pPr lvl="1"/>
            <a:r>
              <a:rPr lang="en-CA" dirty="0"/>
              <a:t>Small molecule, antibody, anti-sense, peptide, </a:t>
            </a:r>
            <a:r>
              <a:rPr lang="en-CA" dirty="0" err="1"/>
              <a:t>etc</a:t>
            </a:r>
            <a:endParaRPr lang="en-CA" dirty="0"/>
          </a:p>
          <a:p>
            <a:r>
              <a:rPr lang="en-CA" dirty="0"/>
              <a:t>Absorption (PO/IV)</a:t>
            </a:r>
          </a:p>
          <a:p>
            <a:r>
              <a:rPr lang="en-CA" dirty="0"/>
              <a:t>Distribution (tissue concentration, reservoirs, BBB)</a:t>
            </a:r>
          </a:p>
          <a:p>
            <a:r>
              <a:rPr lang="en-CA" dirty="0"/>
              <a:t>Metabolism &amp; Excretion</a:t>
            </a:r>
          </a:p>
          <a:p>
            <a:pPr lvl="1"/>
            <a:r>
              <a:rPr lang="en-CA" dirty="0"/>
              <a:t>CYP enzymes, metabolites, route of excretion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91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Treatment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63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/>
              <a:t>Pharmacokinetic (PK) Profile</a:t>
            </a:r>
          </a:p>
          <a:p>
            <a:pPr lvl="1"/>
            <a:r>
              <a:rPr lang="en-CA" dirty="0"/>
              <a:t>Maximum concentration (</a:t>
            </a:r>
            <a:r>
              <a:rPr lang="en-CA" dirty="0" err="1"/>
              <a:t>Cmax</a:t>
            </a:r>
            <a:r>
              <a:rPr lang="en-CA" dirty="0"/>
              <a:t>)</a:t>
            </a:r>
          </a:p>
          <a:p>
            <a:pPr lvl="1"/>
            <a:r>
              <a:rPr lang="en-CA" dirty="0"/>
              <a:t>Exposure (AUC), </a:t>
            </a:r>
          </a:p>
          <a:p>
            <a:pPr lvl="1"/>
            <a:r>
              <a:rPr lang="en-CA" dirty="0"/>
              <a:t>Half-life (T½), </a:t>
            </a:r>
          </a:p>
          <a:p>
            <a:pPr lvl="1"/>
            <a:r>
              <a:rPr lang="en-CA" dirty="0"/>
              <a:t>Distribution</a:t>
            </a:r>
          </a:p>
          <a:p>
            <a:r>
              <a:rPr lang="en-CA" dirty="0"/>
              <a:t>Accumulation &amp; multiple dose effects</a:t>
            </a:r>
          </a:p>
          <a:p>
            <a:r>
              <a:rPr lang="en-CA" dirty="0"/>
              <a:t>PK-toxicity association</a:t>
            </a:r>
          </a:p>
          <a:p>
            <a:r>
              <a:rPr lang="en-CA" dirty="0"/>
              <a:t>PK-efficacy association</a:t>
            </a:r>
          </a:p>
          <a:p>
            <a:endParaRPr lang="en-CA" dirty="0"/>
          </a:p>
          <a:p>
            <a:pPr marL="0" indent="0">
              <a:buNone/>
            </a:pPr>
            <a:r>
              <a:rPr lang="en-US" dirty="0"/>
              <a:t>Impact on Trial Design</a:t>
            </a:r>
          </a:p>
          <a:p>
            <a:r>
              <a:rPr lang="en-US" dirty="0"/>
              <a:t>Route &amp; schedule of administration</a:t>
            </a:r>
          </a:p>
          <a:p>
            <a:r>
              <a:rPr lang="en-US" dirty="0"/>
              <a:t>Eligibility criteria (renal &amp; hepatic function)</a:t>
            </a:r>
          </a:p>
          <a:p>
            <a:r>
              <a:rPr lang="en-CA" dirty="0"/>
              <a:t>Concomitant meds</a:t>
            </a:r>
          </a:p>
          <a:p>
            <a:r>
              <a:rPr lang="en-CA" dirty="0"/>
              <a:t>PK/PD sampling time points 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113" y="1463634"/>
            <a:ext cx="3701143" cy="290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86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cMaster 1">
      <a:dk1>
        <a:srgbClr val="5E6971"/>
      </a:dk1>
      <a:lt1>
        <a:srgbClr val="FFFFFF"/>
      </a:lt1>
      <a:dk2>
        <a:srgbClr val="FFFFFF"/>
      </a:dk2>
      <a:lt2>
        <a:srgbClr val="FFFFFF"/>
      </a:lt2>
      <a:accent1>
        <a:srgbClr val="691A41"/>
      </a:accent1>
      <a:accent2>
        <a:srgbClr val="FFBC3C"/>
      </a:accent2>
      <a:accent3>
        <a:srgbClr val="FED100"/>
      </a:accent3>
      <a:accent4>
        <a:srgbClr val="CED64B"/>
      </a:accent4>
      <a:accent5>
        <a:srgbClr val="6FD3E3"/>
      </a:accent5>
      <a:accent6>
        <a:srgbClr val="A71930"/>
      </a:accent6>
      <a:hlink>
        <a:srgbClr val="691A41"/>
      </a:hlink>
      <a:folHlink>
        <a:srgbClr val="691A4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70894</TotalTime>
  <Words>2421</Words>
  <Application>Microsoft Office PowerPoint</Application>
  <PresentationFormat>On-screen Show (4:3)</PresentationFormat>
  <Paragraphs>380</Paragraphs>
  <Slides>40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Courier New</vt:lpstr>
      <vt:lpstr>Office Theme</vt:lpstr>
      <vt:lpstr>PowerPoint Presentation</vt:lpstr>
      <vt:lpstr>Disclosures</vt:lpstr>
      <vt:lpstr>Acknowledgements</vt:lpstr>
      <vt:lpstr>Objectives</vt:lpstr>
      <vt:lpstr>Drug Development Paradigm</vt:lpstr>
      <vt:lpstr>Pre-requisites for First in Human Trials</vt:lpstr>
      <vt:lpstr>The Target</vt:lpstr>
      <vt:lpstr>Required knowledge for regulatory submission</vt:lpstr>
      <vt:lpstr>Treatment Properties</vt:lpstr>
      <vt:lpstr>Pre-Clinical Efficacy</vt:lpstr>
      <vt:lpstr>Pre-clinical Toxicology</vt:lpstr>
      <vt:lpstr>Required Toxicology</vt:lpstr>
      <vt:lpstr>Starting Dose Considerations</vt:lpstr>
      <vt:lpstr>PowerPoint Presentation</vt:lpstr>
      <vt:lpstr>Biomarker Assays</vt:lpstr>
      <vt:lpstr>Objectives of Phase I Clinical Trials</vt:lpstr>
      <vt:lpstr>Patient Population</vt:lpstr>
      <vt:lpstr>Patient Population</vt:lpstr>
      <vt:lpstr>Dose Limiting Toxicity</vt:lpstr>
      <vt:lpstr>Common Terminology Criteria for Adverse Events (CTCAE)</vt:lpstr>
      <vt:lpstr>Dose Limiting Toxicity (DLT) Criteria – Intermittent Dosing</vt:lpstr>
      <vt:lpstr>DLT Criteria – Continuous Dosing </vt:lpstr>
      <vt:lpstr>Key Principles of Phase I Trial Designs</vt:lpstr>
      <vt:lpstr>Recommended Phase 2 Dose (RP2D)</vt:lpstr>
      <vt:lpstr>Early phase drug development: 3+3 design</vt:lpstr>
      <vt:lpstr>Classical Dose Escalation Scheme</vt:lpstr>
      <vt:lpstr>Basics of the 3+3 Design</vt:lpstr>
      <vt:lpstr>Accelerated Titration Design</vt:lpstr>
      <vt:lpstr>Continuous Reassessment Model (CRM)</vt:lpstr>
      <vt:lpstr>Modified Toxicity Probability Interval (mTPI) Design: An Adaptive Design</vt:lpstr>
      <vt:lpstr>Limitations of Phase I Trials</vt:lpstr>
      <vt:lpstr>Accommodating for late toxicity</vt:lpstr>
      <vt:lpstr>When More ≠ Better</vt:lpstr>
      <vt:lpstr>Challenges of multiple combinations</vt:lpstr>
      <vt:lpstr>Methodology for the Development of Innovative Cancer Therapies Task Force Statements</vt:lpstr>
      <vt:lpstr>Novel types of treatment trials</vt:lpstr>
      <vt:lpstr>Evolution of Cancer Drug Development</vt:lpstr>
      <vt:lpstr>“Seamless”  Phase I/II Trial Schemas</vt:lpstr>
      <vt:lpstr>Moving the Go/No-Go Decision Point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Nancy Dusharm</cp:lastModifiedBy>
  <cp:revision>546</cp:revision>
  <cp:lastPrinted>2019-01-09T17:41:03Z</cp:lastPrinted>
  <dcterms:created xsi:type="dcterms:W3CDTF">2017-04-21T15:41:45Z</dcterms:created>
  <dcterms:modified xsi:type="dcterms:W3CDTF">2022-08-02T16:18:49Z</dcterms:modified>
</cp:coreProperties>
</file>